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Times New Roman" charset="1" panose="02030502070405020303"/>
      <p:regular r:id="rId12"/>
    </p:embeddedFont>
    <p:embeddedFont>
      <p:font typeface="Times New Roman Bold" charset="1" panose="02030802070405020303"/>
      <p:regular r:id="rId13"/>
    </p:embeddedFont>
    <p:embeddedFont>
      <p:font typeface="Times New Roman Italics" charset="1" panose="02030502070405090303"/>
      <p:regular r:id="rId14"/>
    </p:embeddedFont>
    <p:embeddedFont>
      <p:font typeface="Times New Roman Bold Italics" charset="1" panose="02030802070405090303"/>
      <p:regular r:id="rId15"/>
    </p:embeddedFont>
    <p:embeddedFont>
      <p:font typeface="Times New Roman Medium" charset="1" panose="02030502070405020303"/>
      <p:regular r:id="rId16"/>
    </p:embeddedFont>
    <p:embeddedFont>
      <p:font typeface="Times New Roman Medium Italics" charset="1" panose="02030502070405090303"/>
      <p:regular r:id="rId17"/>
    </p:embeddedFont>
    <p:embeddedFont>
      <p:font typeface="Times New Roman Semi-Bold" charset="1" panose="02030702070405020303"/>
      <p:regular r:id="rId18"/>
    </p:embeddedFont>
    <p:embeddedFont>
      <p:font typeface="Times New Roman Semi-Bold Italics" charset="1" panose="02030702070405090303"/>
      <p:regular r:id="rId19"/>
    </p:embeddedFont>
    <p:embeddedFont>
      <p:font typeface="Times New Roman Ultra-Bold" charset="1" panose="02030902070405020303"/>
      <p:regular r:id="rId20"/>
    </p:embeddedFon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 Italics" charset="1" panose="00000500000000000000"/>
      <p:regular r:id="rId23"/>
    </p:embeddedFont>
    <p:embeddedFont>
      <p:font typeface="Montserrat Bold Italics" charset="1" panose="00000800000000000000"/>
      <p:regular r:id="rId24"/>
    </p:embeddedFont>
    <p:embeddedFont>
      <p:font typeface="Montserrat Thin" charset="1" panose="00000300000000000000"/>
      <p:regular r:id="rId25"/>
    </p:embeddedFont>
    <p:embeddedFont>
      <p:font typeface="Montserrat Thin Italics" charset="1" panose="00000300000000000000"/>
      <p:regular r:id="rId26"/>
    </p:embeddedFont>
    <p:embeddedFont>
      <p:font typeface="Montserrat Extra-Light" charset="1" panose="00000300000000000000"/>
      <p:regular r:id="rId27"/>
    </p:embeddedFont>
    <p:embeddedFont>
      <p:font typeface="Montserrat Extra-Light Italics" charset="1" panose="00000300000000000000"/>
      <p:regular r:id="rId28"/>
    </p:embeddedFont>
    <p:embeddedFont>
      <p:font typeface="Montserrat Light" charset="1" panose="00000400000000000000"/>
      <p:regular r:id="rId29"/>
    </p:embeddedFont>
    <p:embeddedFont>
      <p:font typeface="Montserrat Light Italics" charset="1" panose="00000400000000000000"/>
      <p:regular r:id="rId30"/>
    </p:embeddedFont>
    <p:embeddedFont>
      <p:font typeface="Montserrat Medium" charset="1" panose="00000600000000000000"/>
      <p:regular r:id="rId31"/>
    </p:embeddedFont>
    <p:embeddedFont>
      <p:font typeface="Montserrat Medium Italics" charset="1" panose="00000600000000000000"/>
      <p:regular r:id="rId32"/>
    </p:embeddedFont>
    <p:embeddedFont>
      <p:font typeface="Montserrat Semi-Bold" charset="1" panose="00000700000000000000"/>
      <p:regular r:id="rId33"/>
    </p:embeddedFont>
    <p:embeddedFont>
      <p:font typeface="Montserrat Semi-Bold Italics" charset="1" panose="00000700000000000000"/>
      <p:regular r:id="rId34"/>
    </p:embeddedFont>
    <p:embeddedFont>
      <p:font typeface="Montserrat Ultra-Bold" charset="1" panose="00000900000000000000"/>
      <p:regular r:id="rId35"/>
    </p:embeddedFont>
    <p:embeddedFont>
      <p:font typeface="Montserrat Ultra-Bold Italics" charset="1" panose="00000900000000000000"/>
      <p:regular r:id="rId36"/>
    </p:embeddedFont>
    <p:embeddedFont>
      <p:font typeface="Montserrat Heavy" charset="1" panose="00000A00000000000000"/>
      <p:regular r:id="rId37"/>
    </p:embeddedFont>
    <p:embeddedFont>
      <p:font typeface="Montserrat Heavy Italics" charset="1" panose="00000A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028700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24166" y="1849599"/>
            <a:ext cx="12297546" cy="635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31"/>
              </a:lnSpc>
              <a:spcBef>
                <a:spcPct val="0"/>
              </a:spcBef>
            </a:pPr>
            <a:r>
              <a:rPr lang="en-US" sz="12094">
                <a:solidFill>
                  <a:srgbClr val="000000"/>
                </a:solidFill>
                <a:latin typeface="Montserrat Bold"/>
              </a:rPr>
              <a:t>Halliburton Q&amp;A Chatbot using RAG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67131" y="2552248"/>
            <a:ext cx="708243" cy="879308"/>
          </a:xfrm>
          <a:custGeom>
            <a:avLst/>
            <a:gdLst/>
            <a:ahLst/>
            <a:cxnLst/>
            <a:rect r="r" b="b" t="t" l="l"/>
            <a:pathLst>
              <a:path h="879308" w="708243">
                <a:moveTo>
                  <a:pt x="0" y="0"/>
                </a:moveTo>
                <a:lnTo>
                  <a:pt x="708243" y="0"/>
                </a:lnTo>
                <a:lnTo>
                  <a:pt x="708243" y="879308"/>
                </a:lnTo>
                <a:lnTo>
                  <a:pt x="0" y="879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18469" y="7481734"/>
            <a:ext cx="1584089" cy="1640770"/>
          </a:xfrm>
          <a:custGeom>
            <a:avLst/>
            <a:gdLst/>
            <a:ahLst/>
            <a:cxnLst/>
            <a:rect r="r" b="b" t="t" l="l"/>
            <a:pathLst>
              <a:path h="1640770" w="1584089">
                <a:moveTo>
                  <a:pt x="0" y="0"/>
                </a:moveTo>
                <a:lnTo>
                  <a:pt x="1584089" y="0"/>
                </a:lnTo>
                <a:lnTo>
                  <a:pt x="1584089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233564"/>
            <a:ext cx="1335793" cy="1647279"/>
          </a:xfrm>
          <a:custGeom>
            <a:avLst/>
            <a:gdLst/>
            <a:ahLst/>
            <a:cxnLst/>
            <a:rect r="r" b="b" t="t" l="l"/>
            <a:pathLst>
              <a:path h="1647279" w="1335793">
                <a:moveTo>
                  <a:pt x="0" y="0"/>
                </a:moveTo>
                <a:lnTo>
                  <a:pt x="1335793" y="0"/>
                </a:lnTo>
                <a:lnTo>
                  <a:pt x="1335793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51465" y="-2544328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0" y="885825"/>
            <a:ext cx="11563254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 u="sng">
                <a:solidFill>
                  <a:srgbClr val="101010"/>
                </a:solidFill>
                <a:latin typeface="Times New Roman Bold"/>
              </a:rPr>
              <a:t>Problem Statement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78799" y="6577420"/>
            <a:ext cx="1738970" cy="1647279"/>
          </a:xfrm>
          <a:custGeom>
            <a:avLst/>
            <a:gdLst/>
            <a:ahLst/>
            <a:cxnLst/>
            <a:rect r="r" b="b" t="t" l="l"/>
            <a:pathLst>
              <a:path h="1647279" w="1738970">
                <a:moveTo>
                  <a:pt x="0" y="0"/>
                </a:moveTo>
                <a:lnTo>
                  <a:pt x="1738970" y="0"/>
                </a:lnTo>
                <a:lnTo>
                  <a:pt x="1738970" y="1647279"/>
                </a:lnTo>
                <a:lnTo>
                  <a:pt x="0" y="164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1687" y="2398849"/>
            <a:ext cx="10595747" cy="263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70"/>
              </a:lnSpc>
              <a:spcBef>
                <a:spcPct val="0"/>
              </a:spcBef>
            </a:pPr>
            <a:r>
              <a:rPr lang="en-US" sz="3693">
                <a:solidFill>
                  <a:srgbClr val="101010"/>
                </a:solidFill>
                <a:latin typeface="Times New Roman"/>
              </a:rPr>
              <a:t>To develop a Q&amp;A bot for the given dataset. Fine-tuning an open-source Language Model (LLM) or integrate a Retrieval-Augmented Generation (RAG) technique with an LLM.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37637" y="5543538"/>
            <a:ext cx="11563254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 u="sng">
                <a:solidFill>
                  <a:srgbClr val="101010"/>
                </a:solidFill>
                <a:latin typeface="Times New Roman Bold"/>
              </a:rPr>
              <a:t>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3591" y="7058013"/>
            <a:ext cx="10595747" cy="199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70"/>
              </a:lnSpc>
              <a:spcBef>
                <a:spcPct val="0"/>
              </a:spcBef>
            </a:pPr>
            <a:r>
              <a:rPr lang="en-US" sz="3693">
                <a:solidFill>
                  <a:srgbClr val="101010"/>
                </a:solidFill>
                <a:latin typeface="Times New Roman"/>
              </a:rPr>
              <a:t>The Dataset contains 6 pdfs telling about the Company . Results of each Quarter from the year 2023 is mentioned in each PDF 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78045" y="3238055"/>
            <a:ext cx="13581255" cy="464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99">
                <a:solidFill>
                  <a:srgbClr val="000000"/>
                </a:solidFill>
                <a:latin typeface="Times New Roman Bold"/>
              </a:rPr>
              <a:t>CPU</a:t>
            </a:r>
            <a:r>
              <a:rPr lang="en-US" sz="3699">
                <a:solidFill>
                  <a:srgbClr val="000000"/>
                </a:solidFill>
                <a:latin typeface="Times New Roman"/>
              </a:rPr>
              <a:t>               : A multi-core processor, like Intel Core i7</a:t>
            </a:r>
          </a:p>
          <a:p>
            <a:pPr algn="just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99">
                <a:solidFill>
                  <a:srgbClr val="000000"/>
                </a:solidFill>
                <a:latin typeface="Times New Roman Bold"/>
              </a:rPr>
              <a:t>RAM</a:t>
            </a:r>
            <a:r>
              <a:rPr lang="en-US" sz="3699">
                <a:solidFill>
                  <a:srgbClr val="000000"/>
                </a:solidFill>
                <a:latin typeface="Times New Roman"/>
              </a:rPr>
              <a:t>              : Minimum 8 GB RAM</a:t>
            </a:r>
          </a:p>
          <a:p>
            <a:pPr algn="just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99">
                <a:solidFill>
                  <a:srgbClr val="000000"/>
                </a:solidFill>
                <a:latin typeface="Times New Roman Bold"/>
              </a:rPr>
              <a:t>Networking</a:t>
            </a:r>
            <a:r>
              <a:rPr lang="en-US" sz="3699">
                <a:solidFill>
                  <a:srgbClr val="000000"/>
                </a:solidFill>
                <a:latin typeface="Times New Roman"/>
              </a:rPr>
              <a:t>    : Stable internet connection for model access</a:t>
            </a:r>
          </a:p>
          <a:p>
            <a:pPr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99">
                <a:solidFill>
                  <a:srgbClr val="000000"/>
                </a:solidFill>
                <a:latin typeface="Times New Roman Bold"/>
              </a:rPr>
              <a:t>GPU</a:t>
            </a:r>
            <a:r>
              <a:rPr lang="en-US" sz="3699">
                <a:solidFill>
                  <a:srgbClr val="000000"/>
                </a:solidFill>
                <a:latin typeface="Times New Roman"/>
              </a:rPr>
              <a:t>               : Optional but recommended for accelerated training and inference</a:t>
            </a:r>
          </a:p>
          <a:p>
            <a:pPr algn="just" marL="798820" indent="-399410" lvl="1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99">
                <a:solidFill>
                  <a:srgbClr val="000000"/>
                </a:solidFill>
                <a:latin typeface="Times New Roman Semi-Bold"/>
              </a:rPr>
              <a:t>System     </a:t>
            </a:r>
            <a:r>
              <a:rPr lang="en-US" sz="3699">
                <a:solidFill>
                  <a:srgbClr val="000000"/>
                </a:solidFill>
                <a:latin typeface="Times New Roman"/>
              </a:rPr>
              <a:t>: Compatible with chosen OS (e.g., Windows, Linux) and required software libraries (e.g., PyTorch).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24688" y="1309954"/>
            <a:ext cx="9724629" cy="139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  <a:spcBef>
                <a:spcPct val="0"/>
              </a:spcBef>
            </a:pPr>
            <a:r>
              <a:rPr lang="en-US" sz="7299" u="sng">
                <a:solidFill>
                  <a:srgbClr val="000000"/>
                </a:solidFill>
                <a:latin typeface="Times New Roman"/>
              </a:rPr>
              <a:t>Hardware Requirements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22823" y="187958"/>
            <a:ext cx="4982964" cy="139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  <a:spcBef>
                <a:spcPct val="0"/>
              </a:spcBef>
            </a:pPr>
            <a:r>
              <a:rPr lang="en-US" sz="7299" u="sng">
                <a:solidFill>
                  <a:srgbClr val="000000"/>
                </a:solidFill>
                <a:latin typeface="Times New Roman"/>
              </a:rPr>
              <a:t>Tools  Used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731517" y="5624170"/>
            <a:ext cx="7143008" cy="4114800"/>
          </a:xfrm>
          <a:custGeom>
            <a:avLst/>
            <a:gdLst/>
            <a:ahLst/>
            <a:cxnLst/>
            <a:rect r="r" b="b" t="t" l="l"/>
            <a:pathLst>
              <a:path h="4114800" w="7143008">
                <a:moveTo>
                  <a:pt x="0" y="0"/>
                </a:moveTo>
                <a:lnTo>
                  <a:pt x="7143008" y="0"/>
                </a:lnTo>
                <a:lnTo>
                  <a:pt x="71430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60100" y="1451585"/>
            <a:ext cx="13599200" cy="417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Embedding Model 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: all-MiniLM-L6-v2</a:t>
            </a:r>
          </a:p>
          <a:p>
            <a:pPr algn="just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Proprietary Data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: 6 PDF sources of Halliburton</a:t>
            </a:r>
          </a:p>
          <a:p>
            <a:pPr algn="just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Vector Database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: ChromaDB </a:t>
            </a:r>
          </a:p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Times New Roman"/>
              </a:rPr>
              <a:t>           Space consumed by data is less when compared to storing original unstructured data .So data is </a:t>
            </a:r>
            <a:r>
              <a:rPr lang="en-US" sz="3300">
                <a:solidFill>
                  <a:srgbClr val="000000"/>
                </a:solidFill>
                <a:latin typeface="Times New Roman Bold"/>
              </a:rPr>
              <a:t>converted to vectors by embedding model[all-MiniLM-L6-v2]</a:t>
            </a:r>
            <a:r>
              <a:rPr lang="en-US" sz="3300">
                <a:solidFill>
                  <a:srgbClr val="000000"/>
                </a:solidFill>
                <a:latin typeface="Times New Roman"/>
              </a:rPr>
              <a:t> which is a default embedding model of chromaDB. Data in vector form is faster to extract 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60100" y="895350"/>
            <a:ext cx="13599200" cy="724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4 . 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LLM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: DistilBert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             DistilBERT is a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small, fast, cheap and light Transformer model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trained by distilling BERT base. It has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66 million parameters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, runs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60% faster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than bert-base-uncased while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preserving over 95% of BERT's performance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. It is more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efficient for smaller devices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like mobile phones 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5.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Orchestrator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: LlamaIndex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             Llama Index potentially outperforms Langchain with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scalability, flexibility, rich features, user-friendliness, and community support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. Its efficient handling of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large text datasets, customizable functionalities, and supportive ecosystem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make it a compelling choice for diverse text processing applications.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07072" y="742950"/>
            <a:ext cx="3369866" cy="139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  <a:spcBef>
                <a:spcPct val="0"/>
              </a:spcBef>
            </a:pPr>
            <a:r>
              <a:rPr lang="en-US" sz="7299" u="sng">
                <a:solidFill>
                  <a:srgbClr val="000000"/>
                </a:solidFill>
                <a:latin typeface="Times New Roman"/>
              </a:rPr>
              <a:t>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39719" y="2341349"/>
            <a:ext cx="14181276" cy="653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1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Data Chunking and Embedding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 : Utilize LlamaIndex to divide PDFs into 512-sized chunks with 100-sized overlapping, embedding them with a chosen model, and storing them in ChromaDB for efficient retrieval.</a:t>
            </a:r>
          </a:p>
          <a:p>
            <a:pPr algn="just" marL="734051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Model Loading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: Load DistilBERT, a pre-trained transformer model, to process queries and contexts for question-answering tasks.</a:t>
            </a:r>
          </a:p>
          <a:p>
            <a:pPr algn="just" marL="734051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Query Processing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: Submit queries to ChromaDB to retrieve relevant documents. The top 10 documents are selected based on relevance to the query.</a:t>
            </a:r>
          </a:p>
          <a:p>
            <a:pPr algn="just" marL="734051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Context Retrieval: 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Extract context from the retrieved documents and concatenate it with the query, preparing it for input to the model.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9719" y="1075054"/>
            <a:ext cx="14181276" cy="406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Times New Roman"/>
              </a:rPr>
              <a:t>5.</a:t>
            </a:r>
            <a:r>
              <a:rPr lang="en-US" sz="3199">
                <a:solidFill>
                  <a:srgbClr val="000000"/>
                </a:solidFill>
                <a:latin typeface="Times New Roman Bold"/>
              </a:rPr>
              <a:t> Model Inference</a:t>
            </a:r>
            <a:r>
              <a:rPr lang="en-US" sz="3199">
                <a:solidFill>
                  <a:srgbClr val="000000"/>
                </a:solidFill>
                <a:latin typeface="Times New Roman"/>
              </a:rPr>
              <a:t>: Pass the concatenated query and context, along with a prompt, to the DistilBERT model for inference, which predicts the answer to the query.</a:t>
            </a:r>
          </a:p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6. </a:t>
            </a:r>
            <a:r>
              <a:rPr lang="en-US" sz="3499">
                <a:solidFill>
                  <a:srgbClr val="000000"/>
                </a:solidFill>
                <a:latin typeface="Times New Roman Bold"/>
              </a:rPr>
              <a:t>Integration and Automation</a:t>
            </a:r>
            <a:r>
              <a:rPr lang="en-US" sz="3499">
                <a:solidFill>
                  <a:srgbClr val="000000"/>
                </a:solidFill>
                <a:latin typeface="Times New Roman"/>
              </a:rPr>
              <a:t>: Integrate the entire pipeline into an automated system for seamless execution, enabling efficient and accurate retrieval of information from PDF documents.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886669" y="5175301"/>
            <a:ext cx="4191199" cy="139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  <a:spcBef>
                <a:spcPct val="0"/>
              </a:spcBef>
            </a:pPr>
            <a:r>
              <a:rPr lang="en-US" sz="7299" u="sng">
                <a:solidFill>
                  <a:srgbClr val="000000"/>
                </a:solidFill>
                <a:latin typeface="Times New Roman"/>
              </a:rPr>
              <a:t>Validation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39719" y="6925415"/>
            <a:ext cx="14181276" cy="176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Validation is conducted manually using user prompts by passing queries based on Halliburton dataset.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58949" y="1296740"/>
            <a:ext cx="592956" cy="736176"/>
          </a:xfrm>
          <a:custGeom>
            <a:avLst/>
            <a:gdLst/>
            <a:ahLst/>
            <a:cxnLst/>
            <a:rect r="r" b="b" t="t" l="l"/>
            <a:pathLst>
              <a:path h="736176" w="592956">
                <a:moveTo>
                  <a:pt x="0" y="0"/>
                </a:moveTo>
                <a:lnTo>
                  <a:pt x="592956" y="0"/>
                </a:lnTo>
                <a:lnTo>
                  <a:pt x="592956" y="736176"/>
                </a:lnTo>
                <a:lnTo>
                  <a:pt x="0" y="73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10148" y="1956014"/>
            <a:ext cx="10241757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27"/>
              </a:lnSpc>
            </a:pPr>
            <a:r>
              <a:rPr lang="en-US" sz="15522">
                <a:solidFill>
                  <a:srgbClr val="000000"/>
                </a:solidFill>
                <a:latin typeface="Times New Roman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10083"/>
            <a:ext cx="11922664" cy="252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Name           : S.Mugunthan</a:t>
            </a:r>
          </a:p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Department : CSE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Email Id       : mugunthan2783@gmail.com</a:t>
            </a:r>
          </a:p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imes New Roman"/>
              </a:rPr>
              <a:t>College         : Government college of Technology , Coimbatore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DAF_y2vAJt8</dc:identifier>
  <dcterms:modified xsi:type="dcterms:W3CDTF">2011-08-01T06:04:30Z</dcterms:modified>
  <cp:revision>1</cp:revision>
  <dc:title>White and Violet Professional Modern Technology Pitch Deck Presentation</dc:title>
</cp:coreProperties>
</file>